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7E1"/>
    <a:srgbClr val="8DD872"/>
    <a:srgbClr val="FFFE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6" autoAdjust="0"/>
    <p:restoredTop sz="94660"/>
  </p:normalViewPr>
  <p:slideViewPr>
    <p:cSldViewPr snapToGrid="0">
      <p:cViewPr>
        <p:scale>
          <a:sx n="75" d="100"/>
          <a:sy n="75" d="100"/>
        </p:scale>
        <p:origin x="27" y="2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BD79A-068A-6BBC-F728-35F81264811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AACE80-DBE6-FF2E-5BBE-0F265CCB07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7689328-3501-AC46-626C-91E07E682C51}"/>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50859909-E201-6C6A-0A83-8335844079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614122-96F5-136A-0BB9-769EF2405306}"/>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3437328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111C-95CB-5008-B635-BB745E2751B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203DD89-C597-4A17-7687-C3C59BD08A0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6F9BE84-8F10-B2D7-CF19-9B3F783CE8F6}"/>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8E06FC3E-E110-B49B-A071-61C6F663D9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80D789-D7A1-653D-EA39-90C1747D6DDB}"/>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2334940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BDF4D3-AEA5-C2EF-8829-4FCA9C9C2B3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C44EB95-D6BF-88FF-5027-40D36B1130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574D146-AD31-5D1F-09B7-D1945EEFC97F}"/>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6B812768-17E8-0599-B1E1-211EAD9A6C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C34A10-34C9-404C-B99C-47CB399AB7C5}"/>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710595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140AF-ABF5-A72A-CD50-D9E8F7466AD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81FC884-71B0-4D9A-F3FF-3EAF1C82FD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C3EA67-8F60-5DEB-CD37-A8C7AF9FBA6A}"/>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CB7A3421-1404-B222-80D6-CCC041114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18F0B2-AC0B-1C8C-7DE2-1D9B069D7734}"/>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2869067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09A88-1C24-FA3C-2057-A5CA53DAB2B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5DF7763-65DF-CCFB-3AEF-C3B69F3A055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4C5255C-EC90-2FBC-E321-F88513E5CCFF}"/>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4EDF0E66-41E3-184B-11AC-3D004BD19C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4CCA0D-6EC8-80FE-78FD-58761003FE6D}"/>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90249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D8AEB-8CC8-738A-2926-50D1E750D4E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02D65F3-4318-0AE6-D4E6-7D3B5857A87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D6FFDF0-EE46-574F-BD8E-97D66B79C18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1169F4C-6323-9D1B-F6E6-8AA479584955}"/>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6" name="Footer Placeholder 5">
            <a:extLst>
              <a:ext uri="{FF2B5EF4-FFF2-40B4-BE49-F238E27FC236}">
                <a16:creationId xmlns:a16="http://schemas.microsoft.com/office/drawing/2014/main" id="{AE4B2854-5C0C-3024-4402-293EB35197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0B5BD1-D3A6-2E34-278A-C1A5DB8F54FF}"/>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362878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A28E-EBA0-4F79-ABE0-E56897F86B9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B8A4EE0-EC57-0055-FFE4-F06D57405F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BC00B9E-AFB5-2246-0091-0B7DF9555D1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75FE404-DD5F-D396-FD31-3A3C1A4B4D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2E0C5D6-B076-7030-3F52-6C425B0B86D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6DEBB3-0A4A-047C-740F-A2F1B00C9E71}"/>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8" name="Footer Placeholder 7">
            <a:extLst>
              <a:ext uri="{FF2B5EF4-FFF2-40B4-BE49-F238E27FC236}">
                <a16:creationId xmlns:a16="http://schemas.microsoft.com/office/drawing/2014/main" id="{2F0FA09F-D25A-7FE8-BB0F-120D71DC270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782209-20C6-80EC-1A25-97B36F6B160C}"/>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38065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A4A4D-36E4-2182-61BF-78BAA335AF1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0ECCF1B-2D08-4F26-754F-8E3D09250DB7}"/>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4" name="Footer Placeholder 3">
            <a:extLst>
              <a:ext uri="{FF2B5EF4-FFF2-40B4-BE49-F238E27FC236}">
                <a16:creationId xmlns:a16="http://schemas.microsoft.com/office/drawing/2014/main" id="{54AE97A0-08BD-9CFB-6215-BA638CC8347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888F22-32CC-8C03-279D-6DE59032B95B}"/>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034476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B84BEF-8C6C-F003-7CAD-2FD6DFA47F2B}"/>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3" name="Footer Placeholder 2">
            <a:extLst>
              <a:ext uri="{FF2B5EF4-FFF2-40B4-BE49-F238E27FC236}">
                <a16:creationId xmlns:a16="http://schemas.microsoft.com/office/drawing/2014/main" id="{E1F6FDB7-305B-1DBF-6E24-1DBFBB7489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1613D7-828A-D942-BB52-C73E5D0AB423}"/>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055214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4AF9D-DAF8-E8C9-87DA-D77A0C75264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8B6BAA7-4200-7890-9D89-4F65CE6C5D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2933364-E322-8E0F-F5FD-149DF478C7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FA65073-2680-ABEE-96E0-35BDE9AFAA72}"/>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6" name="Footer Placeholder 5">
            <a:extLst>
              <a:ext uri="{FF2B5EF4-FFF2-40B4-BE49-F238E27FC236}">
                <a16:creationId xmlns:a16="http://schemas.microsoft.com/office/drawing/2014/main" id="{712C6ED3-30EB-5464-5520-42AB14112A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3FE8E1-FC92-CD09-9797-1ED8450CDFF7}"/>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2752614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EDA93-6F3E-A549-DD51-4F22F329C03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16D37B9-EDF2-D2E7-64BD-39DBD5C24D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810DB-F2DF-E0F5-EF32-4B963B511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B70E0A9-3413-A48C-2128-92FEA1F68D12}"/>
              </a:ext>
            </a:extLst>
          </p:cNvPr>
          <p:cNvSpPr>
            <a:spLocks noGrp="1"/>
          </p:cNvSpPr>
          <p:nvPr>
            <p:ph type="dt" sz="half" idx="10"/>
          </p:nvPr>
        </p:nvSpPr>
        <p:spPr/>
        <p:txBody>
          <a:bodyPr/>
          <a:lstStyle/>
          <a:p>
            <a:fld id="{8C28EE7F-DE65-43D3-823B-76770D7A8D2E}" type="datetimeFigureOut">
              <a:rPr lang="en-US" smtClean="0"/>
              <a:t>10/10/2024</a:t>
            </a:fld>
            <a:endParaRPr lang="en-US"/>
          </a:p>
        </p:txBody>
      </p:sp>
      <p:sp>
        <p:nvSpPr>
          <p:cNvPr id="6" name="Footer Placeholder 5">
            <a:extLst>
              <a:ext uri="{FF2B5EF4-FFF2-40B4-BE49-F238E27FC236}">
                <a16:creationId xmlns:a16="http://schemas.microsoft.com/office/drawing/2014/main" id="{C1B960C0-FEA2-EFDE-C849-934967A096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1FBF69-D61C-D8E4-A16F-C76B7B75472C}"/>
              </a:ext>
            </a:extLst>
          </p:cNvPr>
          <p:cNvSpPr>
            <a:spLocks noGrp="1"/>
          </p:cNvSpPr>
          <p:nvPr>
            <p:ph type="sldNum" sz="quarter" idx="12"/>
          </p:nvPr>
        </p:nvSpPr>
        <p:spPr/>
        <p:txBody>
          <a:bodyPr/>
          <a:lstStyle/>
          <a:p>
            <a:fld id="{4BF204B7-6690-4DDA-AF1E-4580819B0C27}" type="slidenum">
              <a:rPr lang="en-US" smtClean="0"/>
              <a:t>‹#›</a:t>
            </a:fld>
            <a:endParaRPr lang="en-US"/>
          </a:p>
        </p:txBody>
      </p:sp>
    </p:spTree>
    <p:extLst>
      <p:ext uri="{BB962C8B-B14F-4D97-AF65-F5344CB8AC3E}">
        <p14:creationId xmlns:p14="http://schemas.microsoft.com/office/powerpoint/2010/main" val="123665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088D7F-3FDB-4BBD-F2A0-91BFF27333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622F39-3D18-AA95-E4CF-D4ECD8DA29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25BB42-3A38-66F1-1DCE-CAD6615107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28EE7F-DE65-43D3-823B-76770D7A8D2E}" type="datetimeFigureOut">
              <a:rPr lang="en-US" smtClean="0"/>
              <a:t>10/10/2024</a:t>
            </a:fld>
            <a:endParaRPr lang="en-US"/>
          </a:p>
        </p:txBody>
      </p:sp>
      <p:sp>
        <p:nvSpPr>
          <p:cNvPr id="5" name="Footer Placeholder 4">
            <a:extLst>
              <a:ext uri="{FF2B5EF4-FFF2-40B4-BE49-F238E27FC236}">
                <a16:creationId xmlns:a16="http://schemas.microsoft.com/office/drawing/2014/main" id="{EB0DD538-D645-B73A-380F-CDAE454646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CFAAA2F-7B57-19A6-128F-55A43BF9E2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BF204B7-6690-4DDA-AF1E-4580819B0C27}" type="slidenum">
              <a:rPr lang="en-US" smtClean="0"/>
              <a:t>‹#›</a:t>
            </a:fld>
            <a:endParaRPr lang="en-US"/>
          </a:p>
        </p:txBody>
      </p:sp>
    </p:spTree>
    <p:extLst>
      <p:ext uri="{BB962C8B-B14F-4D97-AF65-F5344CB8AC3E}">
        <p14:creationId xmlns:p14="http://schemas.microsoft.com/office/powerpoint/2010/main" val="1716266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theartstory.org/definition/postmodernism/" TargetMode="External"/><Relationship Id="rId2" Type="http://schemas.openxmlformats.org/officeDocument/2006/relationships/hyperlink" Target="https://en.wikipedia.org/wiki/Postmodern_art"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invaluable.com/blog/what-is-postmodern-art/?srsltid=AfmBOopxQVMVQuDeLLzXHUUug2KvwPbRW5othRYNrO_cR32JfL13hcgR"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5" name="Picture 4" descr="A person looking at a television&#10;&#10;Description automatically generated">
            <a:extLst>
              <a:ext uri="{FF2B5EF4-FFF2-40B4-BE49-F238E27FC236}">
                <a16:creationId xmlns:a16="http://schemas.microsoft.com/office/drawing/2014/main" id="{A4B25E98-D629-F139-17C5-482ADABECFC5}"/>
              </a:ext>
            </a:extLst>
          </p:cNvPr>
          <p:cNvPicPr>
            <a:picLocks noChangeAspect="1"/>
          </p:cNvPicPr>
          <p:nvPr/>
        </p:nvPicPr>
        <p:blipFill>
          <a:blip r:embed="rId2">
            <a:alphaModFix amt="35000"/>
            <a:extLst>
              <a:ext uri="{28A0092B-C50C-407E-A947-70E740481C1C}">
                <a14:useLocalDpi xmlns:a14="http://schemas.microsoft.com/office/drawing/2010/main" val="0"/>
              </a:ext>
            </a:extLst>
          </a:blip>
          <a:srcRect t="9060" b="21495"/>
          <a:stretch/>
        </p:blipFill>
        <p:spPr>
          <a:xfrm>
            <a:off x="-1" y="10"/>
            <a:ext cx="12192001" cy="6857990"/>
          </a:xfrm>
          <a:prstGeom prst="rect">
            <a:avLst/>
          </a:prstGeom>
        </p:spPr>
      </p:pic>
      <p:sp>
        <p:nvSpPr>
          <p:cNvPr id="2" name="Title 1">
            <a:extLst>
              <a:ext uri="{FF2B5EF4-FFF2-40B4-BE49-F238E27FC236}">
                <a16:creationId xmlns:a16="http://schemas.microsoft.com/office/drawing/2014/main" id="{5F569FE5-F6A4-A98C-BC96-EEF53C9C4D0C}"/>
              </a:ext>
            </a:extLst>
          </p:cNvPr>
          <p:cNvSpPr>
            <a:spLocks noGrp="1"/>
          </p:cNvSpPr>
          <p:nvPr>
            <p:ph type="ctrTitle"/>
          </p:nvPr>
        </p:nvSpPr>
        <p:spPr>
          <a:xfrm>
            <a:off x="1198181" y="1122363"/>
            <a:ext cx="9795637" cy="1707101"/>
          </a:xfrm>
        </p:spPr>
        <p:txBody>
          <a:bodyPr>
            <a:normAutofit/>
          </a:bodyPr>
          <a:lstStyle/>
          <a:p>
            <a:r>
              <a:rPr lang="en-US" sz="9600" dirty="0" err="1">
                <a:solidFill>
                  <a:srgbClr val="FFFFFF"/>
                </a:solidFill>
                <a:latin typeface="Bahnschrift Condensed" panose="020B0502040204020203" pitchFamily="34" charset="0"/>
                <a:cs typeface="Traditional Arabic" panose="020F0502020204030204" pitchFamily="18" charset="-78"/>
              </a:rPr>
              <a:t>Datapunt</a:t>
            </a:r>
            <a:r>
              <a:rPr lang="en-US" sz="9600" dirty="0">
                <a:solidFill>
                  <a:srgbClr val="FFFFFF"/>
                </a:solidFill>
                <a:latin typeface="Bahnschrift Condensed" panose="020B0502040204020203" pitchFamily="34" charset="0"/>
                <a:cs typeface="Traditional Arabic" panose="020F0502020204030204" pitchFamily="18" charset="-78"/>
              </a:rPr>
              <a:t> 1C </a:t>
            </a:r>
          </a:p>
        </p:txBody>
      </p:sp>
      <p:sp>
        <p:nvSpPr>
          <p:cNvPr id="3" name="Subtitle 2">
            <a:extLst>
              <a:ext uri="{FF2B5EF4-FFF2-40B4-BE49-F238E27FC236}">
                <a16:creationId xmlns:a16="http://schemas.microsoft.com/office/drawing/2014/main" id="{322D8BD4-68CB-5AAD-EF6E-CC72F1773049}"/>
              </a:ext>
            </a:extLst>
          </p:cNvPr>
          <p:cNvSpPr>
            <a:spLocks noGrp="1"/>
          </p:cNvSpPr>
          <p:nvPr>
            <p:ph type="subTitle" idx="1"/>
          </p:nvPr>
        </p:nvSpPr>
        <p:spPr>
          <a:xfrm>
            <a:off x="1198181" y="4290204"/>
            <a:ext cx="9795637" cy="1281692"/>
          </a:xfrm>
        </p:spPr>
        <p:txBody>
          <a:bodyPr>
            <a:normAutofit/>
          </a:bodyPr>
          <a:lstStyle/>
          <a:p>
            <a:r>
              <a:rPr lang="en-US" dirty="0" err="1">
                <a:solidFill>
                  <a:schemeClr val="bg1">
                    <a:lumMod val="85000"/>
                  </a:schemeClr>
                </a:solidFill>
              </a:rPr>
              <a:t>Studentnummer</a:t>
            </a:r>
            <a:r>
              <a:rPr lang="en-US" dirty="0">
                <a:solidFill>
                  <a:schemeClr val="bg1">
                    <a:lumMod val="85000"/>
                  </a:schemeClr>
                </a:solidFill>
              </a:rPr>
              <a:t>: 2119667</a:t>
            </a:r>
          </a:p>
          <a:p>
            <a:r>
              <a:rPr lang="en-US" dirty="0">
                <a:solidFill>
                  <a:schemeClr val="bg1">
                    <a:lumMod val="85000"/>
                  </a:schemeClr>
                </a:solidFill>
              </a:rPr>
              <a:t>Naam: Emilie Issa Ossais</a:t>
            </a:r>
          </a:p>
        </p:txBody>
      </p:sp>
    </p:spTree>
    <p:extLst>
      <p:ext uri="{BB962C8B-B14F-4D97-AF65-F5344CB8AC3E}">
        <p14:creationId xmlns:p14="http://schemas.microsoft.com/office/powerpoint/2010/main" val="3875422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A79B001-8FB3-8D4A-7330-1B53C7E89974}"/>
              </a:ext>
            </a:extLst>
          </p:cNvPr>
          <p:cNvSpPr/>
          <p:nvPr/>
        </p:nvSpPr>
        <p:spPr>
          <a:xfrm>
            <a:off x="-544286" y="-1095554"/>
            <a:ext cx="13042457" cy="7953554"/>
          </a:xfrm>
          <a:prstGeom prst="rect">
            <a:avLst/>
          </a:prstGeom>
          <a:solidFill>
            <a:srgbClr val="7030A0">
              <a:alpha val="1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C5DA7A1-D643-AF15-3BAD-5DD22B9DD8F9}"/>
              </a:ext>
            </a:extLst>
          </p:cNvPr>
          <p:cNvSpPr/>
          <p:nvPr/>
        </p:nvSpPr>
        <p:spPr>
          <a:xfrm>
            <a:off x="1043799" y="1892359"/>
            <a:ext cx="4595003" cy="16447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892917-2925-B7A0-FF54-371410E2E527}"/>
              </a:ext>
            </a:extLst>
          </p:cNvPr>
          <p:cNvSpPr>
            <a:spLocks noGrp="1"/>
          </p:cNvSpPr>
          <p:nvPr>
            <p:ph type="title"/>
          </p:nvPr>
        </p:nvSpPr>
        <p:spPr>
          <a:xfrm>
            <a:off x="986289" y="334390"/>
            <a:ext cx="4652513" cy="1089864"/>
          </a:xfrm>
        </p:spPr>
        <p:txBody>
          <a:bodyPr>
            <a:normAutofit/>
          </a:bodyPr>
          <a:lstStyle/>
          <a:p>
            <a:r>
              <a:rPr lang="en-US" sz="3200" dirty="0">
                <a:latin typeface="Arial" panose="020B0604020202020204" pitchFamily="34" charset="0"/>
                <a:cs typeface="Arial" panose="020B0604020202020204" pitchFamily="34" charset="0"/>
              </a:rPr>
              <a:t>Feedback op </a:t>
            </a:r>
            <a:r>
              <a:rPr lang="en-US" sz="3200" dirty="0" err="1">
                <a:latin typeface="Arial" panose="020B0604020202020204" pitchFamily="34" charset="0"/>
                <a:cs typeface="Arial" panose="020B0604020202020204" pitchFamily="34" charset="0"/>
              </a:rPr>
              <a:t>presentatie</a:t>
            </a:r>
            <a:endParaRPr lang="en-US" sz="3200" dirty="0"/>
          </a:p>
        </p:txBody>
      </p:sp>
      <p:sp>
        <p:nvSpPr>
          <p:cNvPr id="3" name="Content Placeholder 2">
            <a:extLst>
              <a:ext uri="{FF2B5EF4-FFF2-40B4-BE49-F238E27FC236}">
                <a16:creationId xmlns:a16="http://schemas.microsoft.com/office/drawing/2014/main" id="{0EB17A2F-DAA3-466D-CF44-2E853837E43B}"/>
              </a:ext>
            </a:extLst>
          </p:cNvPr>
          <p:cNvSpPr>
            <a:spLocks noGrp="1"/>
          </p:cNvSpPr>
          <p:nvPr>
            <p:ph idx="1"/>
          </p:nvPr>
        </p:nvSpPr>
        <p:spPr>
          <a:xfrm>
            <a:off x="1061051" y="1951313"/>
            <a:ext cx="4595003" cy="1538676"/>
          </a:xfrm>
        </p:spPr>
        <p:txBody>
          <a:bodyPr>
            <a:normAutofit/>
          </a:bodyPr>
          <a:lstStyle/>
          <a:p>
            <a:pPr marL="0" indent="0" algn="ctr">
              <a:buNone/>
            </a:pPr>
            <a:r>
              <a:rPr lang="en-US" sz="1800" dirty="0"/>
              <a:t>Goede </a:t>
            </a:r>
            <a:r>
              <a:rPr lang="en-US" sz="1800" dirty="0" err="1"/>
              <a:t>instructie</a:t>
            </a:r>
            <a:r>
              <a:rPr lang="en-US" sz="1800" dirty="0"/>
              <a:t>, </a:t>
            </a:r>
            <a:r>
              <a:rPr lang="en-US" sz="1800" dirty="0" err="1"/>
              <a:t>structuur</a:t>
            </a:r>
            <a:r>
              <a:rPr lang="en-US" sz="1800" dirty="0"/>
              <a:t> </a:t>
            </a:r>
            <a:r>
              <a:rPr lang="en-US" sz="1800" dirty="0" err="1"/>
              <a:t>en</a:t>
            </a:r>
            <a:r>
              <a:rPr lang="en-US" sz="1800" dirty="0"/>
              <a:t> </a:t>
            </a:r>
            <a:r>
              <a:rPr lang="en-US" sz="1800" dirty="0" err="1"/>
              <a:t>opbouw</a:t>
            </a:r>
            <a:r>
              <a:rPr lang="en-US" sz="1800" dirty="0"/>
              <a:t> van de </a:t>
            </a:r>
            <a:r>
              <a:rPr lang="en-US" sz="1800" dirty="0" err="1"/>
              <a:t>presentatie</a:t>
            </a:r>
            <a:r>
              <a:rPr lang="en-US" sz="1800" dirty="0"/>
              <a:t>. </a:t>
            </a:r>
            <a:r>
              <a:rPr lang="en-US" sz="1800" dirty="0" err="1"/>
              <a:t>Heldere</a:t>
            </a:r>
            <a:r>
              <a:rPr lang="en-US" sz="1800" dirty="0"/>
              <a:t> </a:t>
            </a:r>
            <a:r>
              <a:rPr lang="en-US" sz="1800" dirty="0" err="1"/>
              <a:t>uitleg</a:t>
            </a:r>
            <a:r>
              <a:rPr lang="en-US" sz="1800" dirty="0"/>
              <a:t> over de context. </a:t>
            </a:r>
            <a:r>
              <a:rPr lang="en-US" sz="1800" dirty="0" err="1"/>
              <a:t>Volgende</a:t>
            </a:r>
            <a:r>
              <a:rPr lang="en-US" sz="1800" dirty="0"/>
              <a:t> </a:t>
            </a:r>
            <a:r>
              <a:rPr lang="en-US" sz="1800" dirty="0" err="1"/>
              <a:t>keer</a:t>
            </a:r>
            <a:r>
              <a:rPr lang="en-US" sz="1800" dirty="0"/>
              <a:t> </a:t>
            </a:r>
            <a:r>
              <a:rPr lang="en-US" sz="1800" dirty="0" err="1"/>
              <a:t>wel</a:t>
            </a:r>
            <a:r>
              <a:rPr lang="en-US" sz="1800" dirty="0"/>
              <a:t> </a:t>
            </a:r>
            <a:r>
              <a:rPr lang="en-US" sz="1800" dirty="0" err="1"/>
              <a:t>meer</a:t>
            </a:r>
            <a:r>
              <a:rPr lang="en-US" sz="1800" dirty="0"/>
              <a:t> </a:t>
            </a:r>
            <a:r>
              <a:rPr lang="en-US" sz="1800" dirty="0" err="1"/>
              <a:t>koppeling</a:t>
            </a:r>
            <a:r>
              <a:rPr lang="en-US" sz="1800" dirty="0"/>
              <a:t> </a:t>
            </a:r>
            <a:r>
              <a:rPr lang="en-US" sz="1800" dirty="0" err="1"/>
              <a:t>maken</a:t>
            </a:r>
            <a:r>
              <a:rPr lang="en-US" sz="1800" dirty="0"/>
              <a:t> </a:t>
            </a:r>
            <a:r>
              <a:rPr lang="en-US" sz="1800" dirty="0" err="1"/>
              <a:t>naar</a:t>
            </a:r>
            <a:r>
              <a:rPr lang="en-US" sz="1800" dirty="0"/>
              <a:t> </a:t>
            </a:r>
            <a:r>
              <a:rPr lang="en-US" sz="1800" dirty="0" err="1"/>
              <a:t>uitingen</a:t>
            </a:r>
            <a:r>
              <a:rPr lang="en-US" sz="1800" dirty="0"/>
              <a:t> in </a:t>
            </a:r>
            <a:r>
              <a:rPr lang="en-US" sz="1800" dirty="0" err="1"/>
              <a:t>huidige</a:t>
            </a:r>
            <a:r>
              <a:rPr lang="en-US" sz="1800" dirty="0"/>
              <a:t> </a:t>
            </a:r>
            <a:r>
              <a:rPr lang="en-US" sz="1800" dirty="0" err="1"/>
              <a:t>grafisch</a:t>
            </a:r>
            <a:r>
              <a:rPr lang="en-US" sz="1800" dirty="0"/>
              <a:t> </a:t>
            </a:r>
            <a:r>
              <a:rPr lang="en-US" sz="1800" dirty="0" err="1"/>
              <a:t>ontwerpen</a:t>
            </a:r>
            <a:r>
              <a:rPr lang="en-US" sz="1800" dirty="0"/>
              <a:t> </a:t>
            </a:r>
          </a:p>
        </p:txBody>
      </p:sp>
      <p:sp>
        <p:nvSpPr>
          <p:cNvPr id="4" name="Rectangle 3">
            <a:extLst>
              <a:ext uri="{FF2B5EF4-FFF2-40B4-BE49-F238E27FC236}">
                <a16:creationId xmlns:a16="http://schemas.microsoft.com/office/drawing/2014/main" id="{5B0FC37F-8020-0A50-A098-2C54B7194F7F}"/>
              </a:ext>
            </a:extLst>
          </p:cNvPr>
          <p:cNvSpPr/>
          <p:nvPr/>
        </p:nvSpPr>
        <p:spPr>
          <a:xfrm>
            <a:off x="-138023" y="-74762"/>
            <a:ext cx="12726838" cy="75049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74605B5-F322-B415-4B4E-5EC4E1189168}"/>
              </a:ext>
            </a:extLst>
          </p:cNvPr>
          <p:cNvSpPr txBox="1"/>
          <p:nvPr/>
        </p:nvSpPr>
        <p:spPr>
          <a:xfrm>
            <a:off x="6284550" y="267424"/>
            <a:ext cx="5731499" cy="1569660"/>
          </a:xfrm>
          <a:prstGeom prst="rect">
            <a:avLst/>
          </a:prstGeom>
          <a:noFill/>
        </p:spPr>
        <p:txBody>
          <a:bodyPr wrap="square" rtlCol="0">
            <a:spAutoFit/>
          </a:bodyPr>
          <a:lstStyle/>
          <a:p>
            <a:pPr algn="ctr"/>
            <a:r>
              <a:rPr lang="en-US" sz="3200" dirty="0"/>
              <a:t>Heb </a:t>
            </a:r>
            <a:r>
              <a:rPr lang="en-US" sz="3200" dirty="0" err="1"/>
              <a:t>ik</a:t>
            </a:r>
            <a:r>
              <a:rPr lang="en-US" sz="3200" dirty="0"/>
              <a:t> </a:t>
            </a:r>
            <a:r>
              <a:rPr lang="en-US" sz="3200" dirty="0" err="1"/>
              <a:t>iets</a:t>
            </a:r>
            <a:r>
              <a:rPr lang="en-US" sz="3200" dirty="0"/>
              <a:t> </a:t>
            </a:r>
            <a:r>
              <a:rPr lang="en-US" sz="3200" dirty="0" err="1"/>
              <a:t>nieuws</a:t>
            </a:r>
            <a:r>
              <a:rPr lang="en-US" sz="3200" dirty="0"/>
              <a:t> </a:t>
            </a:r>
            <a:r>
              <a:rPr lang="en-US" sz="3200" dirty="0" err="1"/>
              <a:t>meegenomen</a:t>
            </a:r>
            <a:r>
              <a:rPr lang="en-US" sz="3200" dirty="0"/>
              <a:t> </a:t>
            </a:r>
            <a:r>
              <a:rPr lang="en-US" sz="3200" dirty="0" err="1"/>
              <a:t>uit</a:t>
            </a:r>
            <a:r>
              <a:rPr lang="en-US" sz="3200" dirty="0"/>
              <a:t> de </a:t>
            </a:r>
            <a:r>
              <a:rPr lang="en-US" sz="3200" dirty="0" err="1"/>
              <a:t>presentatie</a:t>
            </a:r>
            <a:r>
              <a:rPr lang="en-US" sz="3200" dirty="0"/>
              <a:t>?</a:t>
            </a:r>
          </a:p>
        </p:txBody>
      </p:sp>
      <p:sp>
        <p:nvSpPr>
          <p:cNvPr id="8" name="Rectangle 7">
            <a:extLst>
              <a:ext uri="{FF2B5EF4-FFF2-40B4-BE49-F238E27FC236}">
                <a16:creationId xmlns:a16="http://schemas.microsoft.com/office/drawing/2014/main" id="{4AEE40C5-70EC-8EC3-5073-FD91574BF209}"/>
              </a:ext>
            </a:extLst>
          </p:cNvPr>
          <p:cNvSpPr/>
          <p:nvPr/>
        </p:nvSpPr>
        <p:spPr>
          <a:xfrm>
            <a:off x="7019847" y="1935940"/>
            <a:ext cx="4595003" cy="164477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6A824E80-0A9C-A18C-B12F-8FAFFF41A963}"/>
              </a:ext>
            </a:extLst>
          </p:cNvPr>
          <p:cNvSpPr txBox="1">
            <a:spLocks/>
          </p:cNvSpPr>
          <p:nvPr/>
        </p:nvSpPr>
        <p:spPr>
          <a:xfrm>
            <a:off x="7044356" y="2140006"/>
            <a:ext cx="4595003" cy="1538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dirty="0" err="1"/>
              <a:t>Ik</a:t>
            </a:r>
            <a:r>
              <a:rPr lang="en-US" sz="1800" dirty="0"/>
              <a:t> </a:t>
            </a:r>
            <a:r>
              <a:rPr lang="en-US" sz="1800" dirty="0" err="1"/>
              <a:t>heb</a:t>
            </a:r>
            <a:r>
              <a:rPr lang="en-US" sz="1800" dirty="0"/>
              <a:t> in HAVO al </a:t>
            </a:r>
            <a:r>
              <a:rPr lang="en-US" sz="1800" dirty="0" err="1"/>
              <a:t>kunstgeschiedenis</a:t>
            </a:r>
            <a:r>
              <a:rPr lang="en-US" sz="1800" dirty="0"/>
              <a:t> </a:t>
            </a:r>
            <a:r>
              <a:rPr lang="en-US" sz="1800" dirty="0" err="1"/>
              <a:t>gekregen</a:t>
            </a:r>
            <a:r>
              <a:rPr lang="en-US" sz="1800" dirty="0"/>
              <a:t>, </a:t>
            </a:r>
            <a:r>
              <a:rPr lang="en-US" sz="1800" dirty="0" err="1"/>
              <a:t>daarbij</a:t>
            </a:r>
            <a:r>
              <a:rPr lang="en-US" sz="1800" dirty="0"/>
              <a:t> </a:t>
            </a:r>
            <a:r>
              <a:rPr lang="en-US" sz="1800" dirty="0" err="1"/>
              <a:t>ook</a:t>
            </a:r>
            <a:r>
              <a:rPr lang="en-US" sz="1800" dirty="0"/>
              <a:t> examen van </a:t>
            </a:r>
            <a:r>
              <a:rPr lang="en-US" sz="1800" dirty="0" err="1"/>
              <a:t>gemaakt</a:t>
            </a:r>
            <a:r>
              <a:rPr lang="en-US" sz="1800" dirty="0"/>
              <a:t>. Dus </a:t>
            </a:r>
            <a:r>
              <a:rPr lang="en-US" sz="1800" dirty="0" err="1"/>
              <a:t>heeft</a:t>
            </a:r>
            <a:r>
              <a:rPr lang="en-US" sz="1800" dirty="0"/>
              <a:t> </a:t>
            </a:r>
            <a:r>
              <a:rPr lang="en-US" sz="1800" dirty="0" err="1"/>
              <a:t>dit</a:t>
            </a:r>
            <a:r>
              <a:rPr lang="en-US" sz="1800" dirty="0"/>
              <a:t> </a:t>
            </a:r>
            <a:r>
              <a:rPr lang="en-US" sz="1800" dirty="0" err="1"/>
              <a:t>eigenlijk</a:t>
            </a:r>
            <a:r>
              <a:rPr lang="en-US" sz="1800" dirty="0"/>
              <a:t> </a:t>
            </a:r>
            <a:r>
              <a:rPr lang="en-US" sz="1800" dirty="0" err="1"/>
              <a:t>alleen</a:t>
            </a:r>
            <a:r>
              <a:rPr lang="en-US" sz="1800" dirty="0"/>
              <a:t> </a:t>
            </a:r>
            <a:r>
              <a:rPr lang="en-US" sz="1800" dirty="0" err="1"/>
              <a:t>mijn</a:t>
            </a:r>
            <a:r>
              <a:rPr lang="en-US" sz="1800" dirty="0"/>
              <a:t> </a:t>
            </a:r>
            <a:r>
              <a:rPr lang="en-US" sz="1800" dirty="0" err="1"/>
              <a:t>kennis</a:t>
            </a:r>
            <a:r>
              <a:rPr lang="en-US" sz="1800" dirty="0"/>
              <a:t> </a:t>
            </a:r>
            <a:r>
              <a:rPr lang="en-US" sz="1800" dirty="0" err="1"/>
              <a:t>alweer</a:t>
            </a:r>
            <a:r>
              <a:rPr lang="en-US" sz="1800" dirty="0"/>
              <a:t> </a:t>
            </a:r>
            <a:r>
              <a:rPr lang="en-US" sz="1800" dirty="0" err="1"/>
              <a:t>opgefrist</a:t>
            </a:r>
            <a:r>
              <a:rPr lang="en-US" sz="1800" dirty="0"/>
              <a:t>. </a:t>
            </a:r>
          </a:p>
        </p:txBody>
      </p:sp>
      <p:cxnSp>
        <p:nvCxnSpPr>
          <p:cNvPr id="12" name="Straight Connector 11">
            <a:extLst>
              <a:ext uri="{FF2B5EF4-FFF2-40B4-BE49-F238E27FC236}">
                <a16:creationId xmlns:a16="http://schemas.microsoft.com/office/drawing/2014/main" id="{B1F29AB3-89F5-9925-83D8-567650F5A7B8}"/>
              </a:ext>
            </a:extLst>
          </p:cNvPr>
          <p:cNvCxnSpPr/>
          <p:nvPr/>
        </p:nvCxnSpPr>
        <p:spPr>
          <a:xfrm>
            <a:off x="6284550" y="1284514"/>
            <a:ext cx="0" cy="4376057"/>
          </a:xfrm>
          <a:prstGeom prst="line">
            <a:avLst/>
          </a:prstGeom>
          <a:ln>
            <a:solidFill>
              <a:schemeClr val="accent5">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325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25D038-2687-53F4-FECB-02F8EEBED79C}"/>
              </a:ext>
            </a:extLst>
          </p:cNvPr>
          <p:cNvSpPr/>
          <p:nvPr/>
        </p:nvSpPr>
        <p:spPr>
          <a:xfrm>
            <a:off x="-696686" y="-663891"/>
            <a:ext cx="13042457" cy="7953554"/>
          </a:xfrm>
          <a:prstGeom prst="rect">
            <a:avLst/>
          </a:prstGeom>
          <a:solidFill>
            <a:srgbClr val="7030A0">
              <a:alpha val="1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1FEB8E-18E4-C5F6-66A0-8B85B8F21DB0}"/>
              </a:ext>
            </a:extLst>
          </p:cNvPr>
          <p:cNvSpPr>
            <a:spLocks noGrp="1"/>
          </p:cNvSpPr>
          <p:nvPr>
            <p:ph type="title"/>
          </p:nvPr>
        </p:nvSpPr>
        <p:spPr>
          <a:xfrm>
            <a:off x="566742" y="86405"/>
            <a:ext cx="10515600" cy="1325563"/>
          </a:xfrm>
        </p:spPr>
        <p:txBody>
          <a:bodyPr/>
          <a:lstStyle/>
          <a:p>
            <a:r>
              <a:rPr lang="en-US" dirty="0" err="1"/>
              <a:t>Onderzoek</a:t>
            </a:r>
            <a:r>
              <a:rPr lang="en-US" dirty="0"/>
              <a:t> </a:t>
            </a:r>
            <a:r>
              <a:rPr lang="en-US" dirty="0" err="1"/>
              <a:t>en</a:t>
            </a:r>
            <a:r>
              <a:rPr lang="en-US" dirty="0"/>
              <a:t> </a:t>
            </a:r>
            <a:r>
              <a:rPr lang="en-US" dirty="0" err="1"/>
              <a:t>bronnen</a:t>
            </a:r>
            <a:endParaRPr lang="en-US" dirty="0"/>
          </a:p>
        </p:txBody>
      </p:sp>
      <p:sp>
        <p:nvSpPr>
          <p:cNvPr id="3" name="Content Placeholder 2">
            <a:extLst>
              <a:ext uri="{FF2B5EF4-FFF2-40B4-BE49-F238E27FC236}">
                <a16:creationId xmlns:a16="http://schemas.microsoft.com/office/drawing/2014/main" id="{C6A8263D-2E0A-DD7A-5A33-DC05692C4F89}"/>
              </a:ext>
            </a:extLst>
          </p:cNvPr>
          <p:cNvSpPr>
            <a:spLocks noGrp="1"/>
          </p:cNvSpPr>
          <p:nvPr>
            <p:ph idx="1"/>
          </p:nvPr>
        </p:nvSpPr>
        <p:spPr>
          <a:xfrm>
            <a:off x="642257" y="1411968"/>
            <a:ext cx="5323114" cy="4901746"/>
          </a:xfrm>
        </p:spPr>
        <p:txBody>
          <a:bodyPr>
            <a:normAutofit fontScale="25000" lnSpcReduction="20000"/>
          </a:bodyPr>
          <a:lstStyle/>
          <a:p>
            <a:pPr marL="0" indent="0" rtl="0">
              <a:spcBef>
                <a:spcPts val="0"/>
              </a:spcBef>
              <a:spcAft>
                <a:spcPts val="0"/>
              </a:spcAft>
              <a:buNone/>
            </a:pPr>
            <a:r>
              <a:rPr lang="nl-NL" sz="6400" b="0" i="0" u="none" strike="noStrike" dirty="0">
                <a:solidFill>
                  <a:srgbClr val="000000"/>
                </a:solidFill>
                <a:effectLst/>
                <a:latin typeface="Arial" panose="020B0604020202020204" pitchFamily="34" charset="0"/>
              </a:rPr>
              <a:t>De ‘highlights’ of meest bekende kunstwerken die onder het postmodernisme vallen zijn als volgt:</a:t>
            </a:r>
            <a:endParaRPr lang="nl-NL" sz="6400" b="0" dirty="0">
              <a:effectLst/>
            </a:endParaRPr>
          </a:p>
          <a:p>
            <a:pPr marL="0" indent="0" rtl="0">
              <a:spcBef>
                <a:spcPts val="1200"/>
              </a:spcBef>
              <a:spcAft>
                <a:spcPts val="1200"/>
              </a:spcAft>
              <a:buNone/>
            </a:pPr>
            <a:r>
              <a:rPr lang="nl-NL" sz="6400" b="1" i="0" u="none" strike="noStrike" dirty="0">
                <a:solidFill>
                  <a:srgbClr val="101010"/>
                </a:solidFill>
                <a:effectLst/>
                <a:latin typeface="Arial" panose="020B0604020202020204" pitchFamily="34" charset="0"/>
              </a:rPr>
              <a:t>Marilyn Diptych - Andy Warhol (1962)</a:t>
            </a:r>
            <a:endParaRPr lang="nl-NL" sz="6400" b="0" dirty="0">
              <a:effectLst/>
            </a:endParaRPr>
          </a:p>
          <a:p>
            <a:pPr marL="0" indent="0" rtl="0">
              <a:spcBef>
                <a:spcPts val="1200"/>
              </a:spcBef>
              <a:spcAft>
                <a:spcPts val="1200"/>
              </a:spcAft>
              <a:buNone/>
            </a:pPr>
            <a:r>
              <a:rPr lang="nl-NL" sz="6400" b="0" i="0" u="none" strike="noStrike" dirty="0">
                <a:solidFill>
                  <a:srgbClr val="101010"/>
                </a:solidFill>
                <a:effectLst/>
                <a:latin typeface="Arial" panose="020B0604020202020204" pitchFamily="34" charset="0"/>
              </a:rPr>
              <a:t>Dit kunstwerk is een goed voorbeeld van postmodernisme. Warhol verwijst openlijk naar populaire cultuur en "lage kunst", wat de traditionele moderne kunst uitdaagt. De herhaling in het werk laat zien hoe massaproductie werkt en speelt ironisch met het idee van authenticiteit. Het ondermijnt de autoriteit van de kunstenaar en daagt de grenzen tussen hoge en lage kunst uit. Hiermee maakt het een statement over het belang van consumentisme in de jaren zestig.</a:t>
            </a:r>
            <a:endParaRPr lang="nl-NL" sz="6400" b="0" dirty="0">
              <a:effectLst/>
            </a:endParaRPr>
          </a:p>
          <a:p>
            <a:pPr marL="0" indent="0" rtl="0">
              <a:spcBef>
                <a:spcPts val="1200"/>
              </a:spcBef>
              <a:spcAft>
                <a:spcPts val="1200"/>
              </a:spcAft>
              <a:buNone/>
            </a:pPr>
            <a:r>
              <a:rPr lang="nl-NL" sz="6400" b="1" i="0" u="none" strike="noStrike" dirty="0">
                <a:solidFill>
                  <a:srgbClr val="101010"/>
                </a:solidFill>
                <a:effectLst/>
                <a:latin typeface="Arial" panose="020B0604020202020204" pitchFamily="34" charset="0"/>
              </a:rPr>
              <a:t>Rhythm 0 - Marina Abramović (1974)</a:t>
            </a:r>
            <a:endParaRPr lang="nl-NL" sz="6400" b="0" dirty="0">
              <a:effectLst/>
            </a:endParaRPr>
          </a:p>
          <a:p>
            <a:pPr marL="0" indent="0" rtl="0">
              <a:spcBef>
                <a:spcPts val="1200"/>
              </a:spcBef>
              <a:spcAft>
                <a:spcPts val="1200"/>
              </a:spcAft>
              <a:buNone/>
            </a:pPr>
            <a:r>
              <a:rPr lang="nl-NL" sz="6400" b="0" i="0" u="none" strike="noStrike" dirty="0">
                <a:solidFill>
                  <a:srgbClr val="101010"/>
                </a:solidFill>
                <a:effectLst/>
                <a:latin typeface="Arial" panose="020B0604020202020204" pitchFamily="34" charset="0"/>
              </a:rPr>
              <a:t>Marina Abramović stond in een galerie en nodigde het publiek uit om met haar te doen wat ze wilden, zonder dat zij reageerde. Dit werk brak nieuw terrein in postmodernisme door de rol van het publiek centraal te stellen. Abramović laat haar controle als kunstenaar los, wat het idee van de unieke en autonome kunstenaar uitdaagt.</a:t>
            </a:r>
            <a:endParaRPr lang="nl-NL" sz="6400" b="0" dirty="0">
              <a:effectLst/>
            </a:endParaRPr>
          </a:p>
          <a:p>
            <a:pPr marL="0" indent="0">
              <a:buNone/>
            </a:pPr>
            <a:br>
              <a:rPr lang="nl-NL" dirty="0"/>
            </a:br>
            <a:endParaRPr lang="en-US" b="1" dirty="0"/>
          </a:p>
        </p:txBody>
      </p:sp>
      <p:cxnSp>
        <p:nvCxnSpPr>
          <p:cNvPr id="6" name="Straight Connector 5">
            <a:extLst>
              <a:ext uri="{FF2B5EF4-FFF2-40B4-BE49-F238E27FC236}">
                <a16:creationId xmlns:a16="http://schemas.microsoft.com/office/drawing/2014/main" id="{CF692B02-CE90-2171-4E66-25A2974FD714}"/>
              </a:ext>
            </a:extLst>
          </p:cNvPr>
          <p:cNvCxnSpPr/>
          <p:nvPr/>
        </p:nvCxnSpPr>
        <p:spPr>
          <a:xfrm>
            <a:off x="5965371" y="544286"/>
            <a:ext cx="65315" cy="563880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9D9EC38C-A97A-E169-5B2C-0B8997ABB7AB}"/>
              </a:ext>
            </a:extLst>
          </p:cNvPr>
          <p:cNvSpPr txBox="1"/>
          <p:nvPr/>
        </p:nvSpPr>
        <p:spPr>
          <a:xfrm>
            <a:off x="6604000" y="3429000"/>
            <a:ext cx="4945743" cy="2862322"/>
          </a:xfrm>
          <a:prstGeom prst="rect">
            <a:avLst/>
          </a:prstGeom>
          <a:noFill/>
        </p:spPr>
        <p:txBody>
          <a:bodyPr wrap="square" rtlCol="0">
            <a:spAutoFit/>
          </a:bodyPr>
          <a:lstStyle/>
          <a:p>
            <a:r>
              <a:rPr lang="en-US" dirty="0">
                <a:hlinkClick r:id="rId2"/>
              </a:rPr>
              <a:t>https://en.wikipedia.org/wiki/Postmodern_art</a:t>
            </a:r>
            <a:endParaRPr lang="en-US" dirty="0"/>
          </a:p>
          <a:p>
            <a:endParaRPr lang="en-US" dirty="0"/>
          </a:p>
          <a:p>
            <a:r>
              <a:rPr lang="en-US" dirty="0">
                <a:hlinkClick r:id="rId3"/>
              </a:rPr>
              <a:t>https://www.theartstory.org/definition/postmodernism/</a:t>
            </a:r>
            <a:endParaRPr lang="en-US" dirty="0"/>
          </a:p>
          <a:p>
            <a:endParaRPr lang="en-US" dirty="0"/>
          </a:p>
          <a:p>
            <a:r>
              <a:rPr lang="en-US" dirty="0">
                <a:hlinkClick r:id="rId4"/>
              </a:rPr>
              <a:t>https://www.invaluable.com/blog/what-is-postmodern-art/?srsltid=AfmBOopxQVMVQuDeLLzXHUUug2KvwPbRW5othRYNrO_cR32JfL13hcgR</a:t>
            </a:r>
            <a:endParaRPr lang="en-US" dirty="0"/>
          </a:p>
          <a:p>
            <a:endParaRPr lang="en-US" dirty="0"/>
          </a:p>
        </p:txBody>
      </p:sp>
      <p:pic>
        <p:nvPicPr>
          <p:cNvPr id="9" name="Picture 8" descr="A group of people looking at a person&#10;&#10;Description automatically generated">
            <a:extLst>
              <a:ext uri="{FF2B5EF4-FFF2-40B4-BE49-F238E27FC236}">
                <a16:creationId xmlns:a16="http://schemas.microsoft.com/office/drawing/2014/main" id="{DE9B00B0-2908-2489-E908-A152B26EA5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51604" y="606486"/>
            <a:ext cx="4536881" cy="2609306"/>
          </a:xfrm>
          <a:prstGeom prst="rect">
            <a:avLst/>
          </a:prstGeom>
        </p:spPr>
      </p:pic>
    </p:spTree>
    <p:extLst>
      <p:ext uri="{BB962C8B-B14F-4D97-AF65-F5344CB8AC3E}">
        <p14:creationId xmlns:p14="http://schemas.microsoft.com/office/powerpoint/2010/main" val="2089707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2DA0E3-E8E2-6FAD-8D74-9A1172D2E999}"/>
              </a:ext>
            </a:extLst>
          </p:cNvPr>
          <p:cNvSpPr/>
          <p:nvPr/>
        </p:nvSpPr>
        <p:spPr>
          <a:xfrm>
            <a:off x="-682172" y="-547777"/>
            <a:ext cx="13042457" cy="7953554"/>
          </a:xfrm>
          <a:prstGeom prst="rect">
            <a:avLst/>
          </a:prstGeom>
          <a:solidFill>
            <a:srgbClr val="7030A0">
              <a:alpha val="1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C806B6-3947-BCAD-83BE-D32692981BE0}"/>
              </a:ext>
            </a:extLst>
          </p:cNvPr>
          <p:cNvSpPr>
            <a:spLocks noGrp="1"/>
          </p:cNvSpPr>
          <p:nvPr>
            <p:ph type="title"/>
          </p:nvPr>
        </p:nvSpPr>
        <p:spPr/>
        <p:txBody>
          <a:bodyPr/>
          <a:lstStyle/>
          <a:p>
            <a:r>
              <a:rPr lang="en-US" dirty="0" err="1"/>
              <a:t>Toetsresultaat</a:t>
            </a:r>
            <a:r>
              <a:rPr lang="en-US" dirty="0"/>
              <a:t> 				</a:t>
            </a:r>
            <a:r>
              <a:rPr lang="en-US" dirty="0" err="1"/>
              <a:t>Verbeterplan</a:t>
            </a:r>
            <a:r>
              <a:rPr lang="en-US" dirty="0"/>
              <a:t> </a:t>
            </a:r>
          </a:p>
        </p:txBody>
      </p:sp>
      <p:pic>
        <p:nvPicPr>
          <p:cNvPr id="8" name="Content Placeholder 7">
            <a:extLst>
              <a:ext uri="{FF2B5EF4-FFF2-40B4-BE49-F238E27FC236}">
                <a16:creationId xmlns:a16="http://schemas.microsoft.com/office/drawing/2014/main" id="{8027C953-6C0A-778E-E810-472FA0A393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521153" y="1419224"/>
            <a:ext cx="4814661" cy="4814661"/>
          </a:xfrm>
        </p:spPr>
      </p:pic>
      <p:cxnSp>
        <p:nvCxnSpPr>
          <p:cNvPr id="6" name="Straight Connector 5">
            <a:extLst>
              <a:ext uri="{FF2B5EF4-FFF2-40B4-BE49-F238E27FC236}">
                <a16:creationId xmlns:a16="http://schemas.microsoft.com/office/drawing/2014/main" id="{1B870B99-7F20-C209-B08F-DE81FF591CB8}"/>
              </a:ext>
            </a:extLst>
          </p:cNvPr>
          <p:cNvCxnSpPr/>
          <p:nvPr/>
        </p:nvCxnSpPr>
        <p:spPr>
          <a:xfrm>
            <a:off x="6096000" y="769257"/>
            <a:ext cx="0" cy="5617029"/>
          </a:xfrm>
          <a:prstGeom prst="line">
            <a:avLst/>
          </a:prstGeom>
          <a:ln w="28575">
            <a:solidFill>
              <a:srgbClr val="7030A0"/>
            </a:solidFill>
          </a:ln>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E66047D9-CDB5-290D-9BF4-8392648BC67E}"/>
              </a:ext>
            </a:extLst>
          </p:cNvPr>
          <p:cNvSpPr/>
          <p:nvPr/>
        </p:nvSpPr>
        <p:spPr>
          <a:xfrm>
            <a:off x="6758797" y="1386303"/>
            <a:ext cx="4595003" cy="39656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154EA12-C862-5664-4B94-EBF8B39D194A}"/>
              </a:ext>
            </a:extLst>
          </p:cNvPr>
          <p:cNvSpPr txBox="1"/>
          <p:nvPr/>
        </p:nvSpPr>
        <p:spPr>
          <a:xfrm flipH="1">
            <a:off x="6856186" y="1506022"/>
            <a:ext cx="4136571" cy="3693319"/>
          </a:xfrm>
          <a:prstGeom prst="rect">
            <a:avLst/>
          </a:prstGeom>
          <a:noFill/>
        </p:spPr>
        <p:txBody>
          <a:bodyPr wrap="square" rtlCol="0">
            <a:spAutoFit/>
          </a:bodyPr>
          <a:lstStyle/>
          <a:p>
            <a:r>
              <a:rPr lang="en-US" dirty="0" err="1"/>
              <a:t>Ik</a:t>
            </a:r>
            <a:r>
              <a:rPr lang="en-US" dirty="0"/>
              <a:t> </a:t>
            </a:r>
            <a:r>
              <a:rPr lang="en-US" dirty="0" err="1"/>
              <a:t>heb</a:t>
            </a:r>
            <a:r>
              <a:rPr lang="en-US" dirty="0"/>
              <a:t> </a:t>
            </a:r>
            <a:r>
              <a:rPr lang="en-US" dirty="0" err="1"/>
              <a:t>bij</a:t>
            </a:r>
            <a:r>
              <a:rPr lang="en-US" dirty="0"/>
              <a:t> de </a:t>
            </a:r>
            <a:r>
              <a:rPr lang="en-US" dirty="0" err="1"/>
              <a:t>onderwerpen</a:t>
            </a:r>
            <a:r>
              <a:rPr lang="en-US" dirty="0"/>
              <a:t> Gestalt </a:t>
            </a:r>
            <a:r>
              <a:rPr lang="en-US" dirty="0" err="1"/>
              <a:t>en</a:t>
            </a:r>
            <a:r>
              <a:rPr lang="en-US" dirty="0"/>
              <a:t> </a:t>
            </a:r>
            <a:r>
              <a:rPr lang="en-US" dirty="0" err="1"/>
              <a:t>Grafische</a:t>
            </a:r>
            <a:r>
              <a:rPr lang="en-US" dirty="0"/>
              <a:t> </a:t>
            </a:r>
            <a:r>
              <a:rPr lang="en-US" dirty="0" err="1"/>
              <a:t>ontwerpprincepes</a:t>
            </a:r>
            <a:r>
              <a:rPr lang="en-US" dirty="0"/>
              <a:t> </a:t>
            </a:r>
            <a:r>
              <a:rPr lang="en-US" dirty="0" err="1"/>
              <a:t>een</a:t>
            </a:r>
            <a:r>
              <a:rPr lang="en-US" dirty="0"/>
              <a:t> </a:t>
            </a:r>
            <a:r>
              <a:rPr lang="en-US" dirty="0" err="1"/>
              <a:t>onvoldoende</a:t>
            </a:r>
            <a:r>
              <a:rPr lang="en-US" dirty="0"/>
              <a:t> </a:t>
            </a:r>
            <a:r>
              <a:rPr lang="en-US" dirty="0" err="1"/>
              <a:t>bij</a:t>
            </a:r>
            <a:r>
              <a:rPr lang="en-US" dirty="0"/>
              <a:t> </a:t>
            </a:r>
            <a:r>
              <a:rPr lang="en-US" dirty="0" err="1"/>
              <a:t>gehaalt</a:t>
            </a:r>
            <a:r>
              <a:rPr lang="en-US" dirty="0"/>
              <a:t>. </a:t>
            </a:r>
          </a:p>
          <a:p>
            <a:endParaRPr lang="en-US" dirty="0"/>
          </a:p>
          <a:p>
            <a:r>
              <a:rPr lang="en-US" dirty="0" err="1"/>
              <a:t>Hiervoor</a:t>
            </a:r>
            <a:r>
              <a:rPr lang="en-US" dirty="0"/>
              <a:t> ga </a:t>
            </a:r>
            <a:r>
              <a:rPr lang="en-US" dirty="0" err="1"/>
              <a:t>ik</a:t>
            </a:r>
            <a:r>
              <a:rPr lang="en-US" dirty="0"/>
              <a:t> </a:t>
            </a:r>
            <a:r>
              <a:rPr lang="en-US" dirty="0" err="1"/>
              <a:t>beide</a:t>
            </a:r>
            <a:r>
              <a:rPr lang="en-US" dirty="0"/>
              <a:t> </a:t>
            </a:r>
            <a:r>
              <a:rPr lang="en-US" dirty="0" err="1"/>
              <a:t>onderwerpen</a:t>
            </a:r>
            <a:r>
              <a:rPr lang="en-US" dirty="0"/>
              <a:t> </a:t>
            </a:r>
            <a:r>
              <a:rPr lang="en-US" dirty="0" err="1"/>
              <a:t>meer</a:t>
            </a:r>
            <a:r>
              <a:rPr lang="en-US" dirty="0"/>
              <a:t> toe </a:t>
            </a:r>
            <a:r>
              <a:rPr lang="en-US" dirty="0" err="1"/>
              <a:t>lichten</a:t>
            </a:r>
            <a:r>
              <a:rPr lang="en-US" dirty="0"/>
              <a:t> </a:t>
            </a:r>
            <a:r>
              <a:rPr lang="en-US" dirty="0" err="1"/>
              <a:t>bij</a:t>
            </a:r>
            <a:r>
              <a:rPr lang="en-US" dirty="0"/>
              <a:t> </a:t>
            </a:r>
            <a:r>
              <a:rPr lang="en-US" dirty="0" err="1"/>
              <a:t>mijn</a:t>
            </a:r>
            <a:r>
              <a:rPr lang="en-US" dirty="0"/>
              <a:t> </a:t>
            </a:r>
            <a:r>
              <a:rPr lang="en-US" dirty="0" err="1"/>
              <a:t>ontwerpen</a:t>
            </a:r>
            <a:r>
              <a:rPr lang="en-US" dirty="0"/>
              <a:t> om er mee </a:t>
            </a:r>
            <a:r>
              <a:rPr lang="en-US" dirty="0" err="1"/>
              <a:t>meer</a:t>
            </a:r>
            <a:r>
              <a:rPr lang="en-US" dirty="0"/>
              <a:t> </a:t>
            </a:r>
            <a:r>
              <a:rPr lang="en-US" dirty="0" err="1"/>
              <a:t>te</a:t>
            </a:r>
            <a:r>
              <a:rPr lang="en-US" dirty="0"/>
              <a:t> </a:t>
            </a:r>
            <a:r>
              <a:rPr lang="en-US" dirty="0" err="1"/>
              <a:t>oefenen</a:t>
            </a:r>
            <a:r>
              <a:rPr lang="en-US" dirty="0"/>
              <a:t>. Ook ga </a:t>
            </a:r>
            <a:r>
              <a:rPr lang="en-US" dirty="0" err="1"/>
              <a:t>ik</a:t>
            </a:r>
            <a:r>
              <a:rPr lang="en-US" dirty="0"/>
              <a:t> </a:t>
            </a:r>
            <a:r>
              <a:rPr lang="en-US" dirty="0" err="1"/>
              <a:t>volgende</a:t>
            </a:r>
            <a:r>
              <a:rPr lang="en-US" dirty="0"/>
              <a:t> </a:t>
            </a:r>
            <a:r>
              <a:rPr lang="en-US" dirty="0" err="1"/>
              <a:t>keer</a:t>
            </a:r>
            <a:r>
              <a:rPr lang="en-US" dirty="0"/>
              <a:t> het </a:t>
            </a:r>
            <a:r>
              <a:rPr lang="en-US" dirty="0" err="1"/>
              <a:t>boek</a:t>
            </a:r>
            <a:r>
              <a:rPr lang="en-US" dirty="0"/>
              <a:t> </a:t>
            </a:r>
            <a:r>
              <a:rPr lang="en-US" dirty="0" err="1"/>
              <a:t>beter</a:t>
            </a:r>
            <a:r>
              <a:rPr lang="en-US" dirty="0"/>
              <a:t> </a:t>
            </a:r>
            <a:r>
              <a:rPr lang="en-US" dirty="0" err="1"/>
              <a:t>doornemen</a:t>
            </a:r>
            <a:r>
              <a:rPr lang="en-US" dirty="0"/>
              <a:t> </a:t>
            </a:r>
            <a:r>
              <a:rPr lang="en-US" dirty="0" err="1"/>
              <a:t>en</a:t>
            </a:r>
            <a:r>
              <a:rPr lang="en-US" dirty="0"/>
              <a:t> dan </a:t>
            </a:r>
            <a:r>
              <a:rPr lang="en-US" dirty="0" err="1"/>
              <a:t>meer</a:t>
            </a:r>
            <a:r>
              <a:rPr lang="en-US" dirty="0"/>
              <a:t> </a:t>
            </a:r>
            <a:r>
              <a:rPr lang="en-US" dirty="0" err="1"/>
              <a:t>oefenen</a:t>
            </a:r>
            <a:r>
              <a:rPr lang="en-US" dirty="0"/>
              <a:t>. Dat doe </a:t>
            </a:r>
            <a:r>
              <a:rPr lang="en-US" dirty="0" err="1"/>
              <a:t>ik</a:t>
            </a:r>
            <a:r>
              <a:rPr lang="en-US" dirty="0"/>
              <a:t> door </a:t>
            </a:r>
            <a:r>
              <a:rPr lang="en-US" dirty="0" err="1"/>
              <a:t>fotos</a:t>
            </a:r>
            <a:r>
              <a:rPr lang="en-US" dirty="0"/>
              <a:t> online </a:t>
            </a:r>
            <a:r>
              <a:rPr lang="en-US" dirty="0" err="1"/>
              <a:t>te</a:t>
            </a:r>
            <a:r>
              <a:rPr lang="en-US" dirty="0"/>
              <a:t> </a:t>
            </a:r>
            <a:r>
              <a:rPr lang="en-US" dirty="0" err="1"/>
              <a:t>zoeken</a:t>
            </a:r>
            <a:r>
              <a:rPr lang="en-US" dirty="0"/>
              <a:t> </a:t>
            </a:r>
            <a:r>
              <a:rPr lang="en-US" dirty="0" err="1"/>
              <a:t>en</a:t>
            </a:r>
            <a:r>
              <a:rPr lang="en-US" dirty="0"/>
              <a:t> dan die </a:t>
            </a:r>
            <a:r>
              <a:rPr lang="en-US" dirty="0" err="1"/>
              <a:t>analyseren</a:t>
            </a:r>
            <a:r>
              <a:rPr lang="en-US" dirty="0"/>
              <a:t>, of in </a:t>
            </a:r>
            <a:r>
              <a:rPr lang="en-US" dirty="0" err="1"/>
              <a:t>mijn</a:t>
            </a:r>
            <a:r>
              <a:rPr lang="en-US" dirty="0"/>
              <a:t> </a:t>
            </a:r>
            <a:r>
              <a:rPr lang="en-US" dirty="0" err="1"/>
              <a:t>geval</a:t>
            </a:r>
            <a:r>
              <a:rPr lang="en-US" dirty="0"/>
              <a:t>, Gestalt </a:t>
            </a:r>
            <a:r>
              <a:rPr lang="en-US" dirty="0" err="1"/>
              <a:t>en</a:t>
            </a:r>
            <a:r>
              <a:rPr lang="en-US" dirty="0"/>
              <a:t> </a:t>
            </a:r>
            <a:r>
              <a:rPr lang="en-US" dirty="0" err="1"/>
              <a:t>Grafische</a:t>
            </a:r>
            <a:r>
              <a:rPr lang="en-US" dirty="0"/>
              <a:t> </a:t>
            </a:r>
            <a:r>
              <a:rPr lang="en-US" dirty="0" err="1"/>
              <a:t>ontwerpprincepes</a:t>
            </a:r>
            <a:r>
              <a:rPr lang="en-US" dirty="0"/>
              <a:t> </a:t>
            </a:r>
            <a:r>
              <a:rPr lang="en-US" dirty="0" err="1"/>
              <a:t>beter</a:t>
            </a:r>
            <a:r>
              <a:rPr lang="en-US" dirty="0"/>
              <a:t> </a:t>
            </a:r>
            <a:r>
              <a:rPr lang="en-US" dirty="0" err="1"/>
              <a:t>te</a:t>
            </a:r>
            <a:r>
              <a:rPr lang="en-US" dirty="0"/>
              <a:t> </a:t>
            </a:r>
            <a:r>
              <a:rPr lang="en-US" dirty="0" err="1"/>
              <a:t>onderbouwen</a:t>
            </a:r>
            <a:r>
              <a:rPr lang="en-US" dirty="0"/>
              <a:t>  </a:t>
            </a:r>
          </a:p>
        </p:txBody>
      </p:sp>
    </p:spTree>
    <p:extLst>
      <p:ext uri="{BB962C8B-B14F-4D97-AF65-F5344CB8AC3E}">
        <p14:creationId xmlns:p14="http://schemas.microsoft.com/office/powerpoint/2010/main" val="1520021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9A6CB5-0AD8-74F2-FA89-4B77CF112C5D}"/>
              </a:ext>
            </a:extLst>
          </p:cNvPr>
          <p:cNvSpPr/>
          <p:nvPr/>
        </p:nvSpPr>
        <p:spPr>
          <a:xfrm>
            <a:off x="-850457" y="-32870"/>
            <a:ext cx="13042457" cy="7953554"/>
          </a:xfrm>
          <a:prstGeom prst="rect">
            <a:avLst/>
          </a:prstGeom>
          <a:solidFill>
            <a:srgbClr val="7030A0">
              <a:alpha val="1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D87470D-55B8-88DE-13B2-E30004AE4955}"/>
              </a:ext>
            </a:extLst>
          </p:cNvPr>
          <p:cNvSpPr>
            <a:spLocks noGrp="1"/>
          </p:cNvSpPr>
          <p:nvPr>
            <p:ph idx="1"/>
          </p:nvPr>
        </p:nvSpPr>
        <p:spPr>
          <a:xfrm flipH="1">
            <a:off x="5653313" y="2590799"/>
            <a:ext cx="1175657" cy="1850571"/>
          </a:xfrm>
        </p:spPr>
        <p:txBody>
          <a:bodyPr/>
          <a:lstStyle/>
          <a:p>
            <a:endParaRPr lang="en-US" dirty="0"/>
          </a:p>
        </p:txBody>
      </p:sp>
      <p:pic>
        <p:nvPicPr>
          <p:cNvPr id="1026" name="Picture 2" descr="Andy Warhol: Marilyn Diptych (1962)">
            <a:extLst>
              <a:ext uri="{FF2B5EF4-FFF2-40B4-BE49-F238E27FC236}">
                <a16:creationId xmlns:a16="http://schemas.microsoft.com/office/drawing/2014/main" id="{21475B75-864E-0F1D-D821-16041D6A94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8114" y="1374094"/>
            <a:ext cx="5815770" cy="4109811"/>
          </a:xfrm>
          <a:prstGeom prst="rect">
            <a:avLst/>
          </a:prstGeom>
          <a:noFill/>
          <a:extLst>
            <a:ext uri="{909E8E84-426E-40DD-AFC4-6F175D3DCCD1}">
              <a14:hiddenFill xmlns:a14="http://schemas.microsoft.com/office/drawing/2010/main">
                <a:solidFill>
                  <a:srgbClr val="FFFFFF"/>
                </a:solidFill>
              </a14:hiddenFill>
            </a:ext>
          </a:extLst>
        </p:spPr>
      </p:pic>
      <p:sp>
        <p:nvSpPr>
          <p:cNvPr id="5" name="Left Bracket 4">
            <a:extLst>
              <a:ext uri="{FF2B5EF4-FFF2-40B4-BE49-F238E27FC236}">
                <a16:creationId xmlns:a16="http://schemas.microsoft.com/office/drawing/2014/main" id="{C92219C5-C710-9B6C-D353-AC5BF36688C6}"/>
              </a:ext>
            </a:extLst>
          </p:cNvPr>
          <p:cNvSpPr/>
          <p:nvPr/>
        </p:nvSpPr>
        <p:spPr>
          <a:xfrm rot="16200000" flipH="1">
            <a:off x="6025798" y="-319796"/>
            <a:ext cx="140402" cy="2912631"/>
          </a:xfrm>
          <a:prstGeom prst="leftBracket">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Left Bracket 5">
            <a:extLst>
              <a:ext uri="{FF2B5EF4-FFF2-40B4-BE49-F238E27FC236}">
                <a16:creationId xmlns:a16="http://schemas.microsoft.com/office/drawing/2014/main" id="{1A7ED230-FCBB-10A1-5250-D7B6415DCF20}"/>
              </a:ext>
            </a:extLst>
          </p:cNvPr>
          <p:cNvSpPr/>
          <p:nvPr/>
        </p:nvSpPr>
        <p:spPr>
          <a:xfrm rot="16200000">
            <a:off x="3982032" y="5031754"/>
            <a:ext cx="135322" cy="1463711"/>
          </a:xfrm>
          <a:prstGeom prst="leftBracket">
            <a:avLst/>
          </a:prstGeom>
          <a:ln>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704D213E-B363-CDBE-7B51-5829EFDC9617}"/>
              </a:ext>
            </a:extLst>
          </p:cNvPr>
          <p:cNvSpPr txBox="1"/>
          <p:nvPr/>
        </p:nvSpPr>
        <p:spPr>
          <a:xfrm>
            <a:off x="3143250" y="259356"/>
            <a:ext cx="5815770" cy="723275"/>
          </a:xfrm>
          <a:prstGeom prst="rect">
            <a:avLst/>
          </a:prstGeom>
          <a:noFill/>
        </p:spPr>
        <p:txBody>
          <a:bodyPr wrap="square" rtlCol="0">
            <a:spAutoFit/>
          </a:bodyPr>
          <a:lstStyle/>
          <a:p>
            <a:pPr algn="just"/>
            <a:r>
              <a:rPr lang="en-US" sz="1400" b="1" dirty="0">
                <a:solidFill>
                  <a:srgbClr val="7030A0"/>
                </a:solidFill>
              </a:rPr>
              <a:t>Wet van </a:t>
            </a:r>
            <a:r>
              <a:rPr lang="en-US" sz="1400" b="1" dirty="0" err="1">
                <a:solidFill>
                  <a:srgbClr val="7030A0"/>
                </a:solidFill>
              </a:rPr>
              <a:t>nabijheid</a:t>
            </a:r>
            <a:r>
              <a:rPr lang="en-US" sz="1400" b="1" dirty="0">
                <a:solidFill>
                  <a:srgbClr val="7030A0"/>
                </a:solidFill>
              </a:rPr>
              <a:t>:  </a:t>
            </a:r>
            <a:r>
              <a:rPr lang="en-US" sz="1300" dirty="0"/>
              <a:t>De linker </a:t>
            </a:r>
            <a:r>
              <a:rPr lang="en-US" sz="1300" dirty="0" err="1"/>
              <a:t>en</a:t>
            </a:r>
            <a:r>
              <a:rPr lang="en-US" sz="1300" dirty="0"/>
              <a:t> </a:t>
            </a:r>
            <a:r>
              <a:rPr lang="en-US" sz="1300" dirty="0" err="1"/>
              <a:t>rechter</a:t>
            </a:r>
            <a:r>
              <a:rPr lang="en-US" sz="1300" dirty="0"/>
              <a:t> </a:t>
            </a:r>
            <a:r>
              <a:rPr lang="en-US" sz="1300" dirty="0" err="1"/>
              <a:t>kan</a:t>
            </a:r>
            <a:r>
              <a:rPr lang="en-US" sz="1300" dirty="0"/>
              <a:t> van het </a:t>
            </a:r>
            <a:r>
              <a:rPr lang="en-US" sz="1300" dirty="0" err="1"/>
              <a:t>kunstwerk</a:t>
            </a:r>
            <a:r>
              <a:rPr lang="en-US" sz="1300" dirty="0"/>
              <a:t> </a:t>
            </a:r>
            <a:r>
              <a:rPr lang="en-US" sz="1300" dirty="0" err="1"/>
              <a:t>groeperen</a:t>
            </a:r>
            <a:r>
              <a:rPr lang="en-US" sz="1300" dirty="0"/>
              <a:t> we </a:t>
            </a:r>
            <a:r>
              <a:rPr lang="en-US" sz="1300" dirty="0" err="1"/>
              <a:t>als</a:t>
            </a:r>
            <a:r>
              <a:rPr lang="en-US" sz="1300" dirty="0"/>
              <a:t> 2 </a:t>
            </a:r>
            <a:r>
              <a:rPr lang="en-US" sz="1300" dirty="0" err="1"/>
              <a:t>aparte</a:t>
            </a:r>
            <a:r>
              <a:rPr lang="en-US" sz="1300" dirty="0"/>
              <a:t> </a:t>
            </a:r>
            <a:r>
              <a:rPr lang="en-US" sz="1300" dirty="0" err="1"/>
              <a:t>kunstwerken</a:t>
            </a:r>
            <a:r>
              <a:rPr lang="en-US" sz="1300" dirty="0"/>
              <a:t>, door het </a:t>
            </a:r>
            <a:r>
              <a:rPr lang="en-US" sz="1300" dirty="0" err="1"/>
              <a:t>verschil</a:t>
            </a:r>
            <a:r>
              <a:rPr lang="en-US" sz="1300" dirty="0"/>
              <a:t> in </a:t>
            </a:r>
            <a:r>
              <a:rPr lang="en-US" sz="1300" dirty="0" err="1"/>
              <a:t>kleur</a:t>
            </a:r>
            <a:r>
              <a:rPr lang="en-US" sz="1300" dirty="0"/>
              <a:t> </a:t>
            </a:r>
            <a:r>
              <a:rPr lang="en-US" sz="1300" dirty="0" err="1"/>
              <a:t>en</a:t>
            </a:r>
            <a:r>
              <a:rPr lang="en-US" sz="1300" dirty="0"/>
              <a:t> </a:t>
            </a:r>
            <a:r>
              <a:rPr lang="en-US" sz="1300" dirty="0" err="1"/>
              <a:t>geen</a:t>
            </a:r>
            <a:r>
              <a:rPr lang="en-US" sz="1300" dirty="0"/>
              <a:t> </a:t>
            </a:r>
            <a:r>
              <a:rPr lang="en-US" sz="1300" dirty="0" err="1"/>
              <a:t>kleur</a:t>
            </a:r>
            <a:r>
              <a:rPr lang="en-US" sz="1300" dirty="0"/>
              <a:t>. </a:t>
            </a:r>
            <a:r>
              <a:rPr lang="en-US" sz="1300" dirty="0" err="1"/>
              <a:t>Hier</a:t>
            </a:r>
            <a:r>
              <a:rPr lang="en-US" sz="1300" dirty="0"/>
              <a:t> past </a:t>
            </a:r>
            <a:r>
              <a:rPr lang="en-US" sz="1400" b="1" dirty="0">
                <a:solidFill>
                  <a:srgbClr val="7030A0"/>
                </a:solidFill>
              </a:rPr>
              <a:t>contrast </a:t>
            </a:r>
            <a:r>
              <a:rPr lang="en-US" sz="1300" dirty="0" err="1"/>
              <a:t>en</a:t>
            </a:r>
            <a:r>
              <a:rPr lang="en-US" sz="1400" b="1" dirty="0">
                <a:solidFill>
                  <a:srgbClr val="7030A0"/>
                </a:solidFill>
              </a:rPr>
              <a:t> wet van </a:t>
            </a:r>
            <a:r>
              <a:rPr lang="en-US" sz="1400" b="1" dirty="0" err="1">
                <a:solidFill>
                  <a:srgbClr val="7030A0"/>
                </a:solidFill>
              </a:rPr>
              <a:t>gelijkheid</a:t>
            </a:r>
            <a:r>
              <a:rPr lang="en-US" sz="1300" dirty="0"/>
              <a:t> &amp; </a:t>
            </a:r>
            <a:r>
              <a:rPr lang="en-US" sz="1400" b="1" dirty="0" err="1">
                <a:solidFill>
                  <a:srgbClr val="7030A0"/>
                </a:solidFill>
              </a:rPr>
              <a:t>eenvoud</a:t>
            </a:r>
            <a:r>
              <a:rPr lang="en-US" sz="1300" dirty="0"/>
              <a:t> </a:t>
            </a:r>
            <a:r>
              <a:rPr lang="en-US" sz="1300" dirty="0" err="1"/>
              <a:t>ook</a:t>
            </a:r>
            <a:r>
              <a:rPr lang="en-US" sz="1300" dirty="0"/>
              <a:t> </a:t>
            </a:r>
            <a:r>
              <a:rPr lang="en-US" sz="1300" dirty="0" err="1"/>
              <a:t>bij</a:t>
            </a:r>
            <a:r>
              <a:rPr lang="en-US" sz="1300" dirty="0"/>
              <a:t> </a:t>
            </a:r>
          </a:p>
        </p:txBody>
      </p:sp>
      <p:sp>
        <p:nvSpPr>
          <p:cNvPr id="8" name="TextBox 7">
            <a:extLst>
              <a:ext uri="{FF2B5EF4-FFF2-40B4-BE49-F238E27FC236}">
                <a16:creationId xmlns:a16="http://schemas.microsoft.com/office/drawing/2014/main" id="{01E463CA-F833-D40E-BEB9-659B62C75750}"/>
              </a:ext>
            </a:extLst>
          </p:cNvPr>
          <p:cNvSpPr txBox="1"/>
          <p:nvPr/>
        </p:nvSpPr>
        <p:spPr>
          <a:xfrm>
            <a:off x="406400" y="2216473"/>
            <a:ext cx="2736850" cy="307777"/>
          </a:xfrm>
          <a:prstGeom prst="rect">
            <a:avLst/>
          </a:prstGeom>
          <a:noFill/>
        </p:spPr>
        <p:txBody>
          <a:bodyPr wrap="square" rtlCol="0">
            <a:spAutoFit/>
          </a:bodyPr>
          <a:lstStyle/>
          <a:p>
            <a:r>
              <a:rPr lang="en-US" sz="1400" b="1" dirty="0" err="1">
                <a:solidFill>
                  <a:srgbClr val="7030A0"/>
                </a:solidFill>
              </a:rPr>
              <a:t>Ritme</a:t>
            </a:r>
            <a:r>
              <a:rPr lang="en-US" sz="1400" b="1" dirty="0">
                <a:solidFill>
                  <a:srgbClr val="7030A0"/>
                </a:solidFill>
              </a:rPr>
              <a:t>: </a:t>
            </a:r>
            <a:r>
              <a:rPr lang="en-US" sz="1300" dirty="0"/>
              <a:t>het </a:t>
            </a:r>
            <a:r>
              <a:rPr lang="en-US" sz="1300" dirty="0" err="1"/>
              <a:t>herhaling</a:t>
            </a:r>
            <a:r>
              <a:rPr lang="en-US" sz="1300" dirty="0"/>
              <a:t> van de </a:t>
            </a:r>
            <a:r>
              <a:rPr lang="en-US" sz="1300" dirty="0" err="1"/>
              <a:t>foto</a:t>
            </a:r>
            <a:r>
              <a:rPr lang="en-US" sz="1300" dirty="0"/>
              <a:t> </a:t>
            </a:r>
          </a:p>
        </p:txBody>
      </p:sp>
      <p:cxnSp>
        <p:nvCxnSpPr>
          <p:cNvPr id="10" name="Straight Arrow Connector 9">
            <a:extLst>
              <a:ext uri="{FF2B5EF4-FFF2-40B4-BE49-F238E27FC236}">
                <a16:creationId xmlns:a16="http://schemas.microsoft.com/office/drawing/2014/main" id="{B6C69EED-1218-07F7-A7A4-32DADD1238F2}"/>
              </a:ext>
            </a:extLst>
          </p:cNvPr>
          <p:cNvCxnSpPr/>
          <p:nvPr/>
        </p:nvCxnSpPr>
        <p:spPr>
          <a:xfrm>
            <a:off x="2387600" y="2520950"/>
            <a:ext cx="755650" cy="0"/>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8C764482-D299-7D4F-8875-CE44A03FC29C}"/>
              </a:ext>
            </a:extLst>
          </p:cNvPr>
          <p:cNvSpPr txBox="1"/>
          <p:nvPr/>
        </p:nvSpPr>
        <p:spPr>
          <a:xfrm>
            <a:off x="2638094" y="5933420"/>
            <a:ext cx="3457905" cy="307777"/>
          </a:xfrm>
          <a:prstGeom prst="rect">
            <a:avLst/>
          </a:prstGeom>
          <a:noFill/>
        </p:spPr>
        <p:txBody>
          <a:bodyPr wrap="square" rtlCol="0">
            <a:spAutoFit/>
          </a:bodyPr>
          <a:lstStyle/>
          <a:p>
            <a:pPr algn="just"/>
            <a:r>
              <a:rPr lang="en-US" sz="1400" b="1" dirty="0" err="1">
                <a:solidFill>
                  <a:srgbClr val="7030A0"/>
                </a:solidFill>
              </a:rPr>
              <a:t>Consistente</a:t>
            </a:r>
            <a:r>
              <a:rPr lang="en-US" sz="1400" b="1" dirty="0">
                <a:solidFill>
                  <a:srgbClr val="7030A0"/>
                </a:solidFill>
              </a:rPr>
              <a:t> </a:t>
            </a:r>
            <a:r>
              <a:rPr lang="en-US" sz="1400" b="1" dirty="0" err="1">
                <a:solidFill>
                  <a:srgbClr val="7030A0"/>
                </a:solidFill>
              </a:rPr>
              <a:t>schaal</a:t>
            </a:r>
            <a:endParaRPr lang="en-US" sz="1300" dirty="0"/>
          </a:p>
        </p:txBody>
      </p:sp>
      <p:cxnSp>
        <p:nvCxnSpPr>
          <p:cNvPr id="17" name="Straight Arrow Connector 16">
            <a:extLst>
              <a:ext uri="{FF2B5EF4-FFF2-40B4-BE49-F238E27FC236}">
                <a16:creationId xmlns:a16="http://schemas.microsoft.com/office/drawing/2014/main" id="{7FB87EA5-8F37-3602-CEF5-083E2445B158}"/>
              </a:ext>
            </a:extLst>
          </p:cNvPr>
          <p:cNvCxnSpPr/>
          <p:nvPr/>
        </p:nvCxnSpPr>
        <p:spPr>
          <a:xfrm>
            <a:off x="6096000" y="1206721"/>
            <a:ext cx="0" cy="4882929"/>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8566C697-2C27-323E-107C-350B0A95740C}"/>
              </a:ext>
            </a:extLst>
          </p:cNvPr>
          <p:cNvSpPr txBox="1"/>
          <p:nvPr/>
        </p:nvSpPr>
        <p:spPr>
          <a:xfrm>
            <a:off x="5554364" y="6103086"/>
            <a:ext cx="1760930" cy="338554"/>
          </a:xfrm>
          <a:prstGeom prst="rect">
            <a:avLst/>
          </a:prstGeom>
          <a:noFill/>
        </p:spPr>
        <p:txBody>
          <a:bodyPr wrap="square" rtlCol="0">
            <a:spAutoFit/>
          </a:bodyPr>
          <a:lstStyle/>
          <a:p>
            <a:r>
              <a:rPr lang="en-US" sz="1600" b="1" dirty="0" err="1">
                <a:solidFill>
                  <a:srgbClr val="7030A0"/>
                </a:solidFill>
              </a:rPr>
              <a:t>symmetrie</a:t>
            </a:r>
            <a:endParaRPr lang="en-US" sz="1600" b="1" dirty="0">
              <a:solidFill>
                <a:srgbClr val="7030A0"/>
              </a:solidFill>
            </a:endParaRPr>
          </a:p>
        </p:txBody>
      </p:sp>
    </p:spTree>
    <p:extLst>
      <p:ext uri="{BB962C8B-B14F-4D97-AF65-F5344CB8AC3E}">
        <p14:creationId xmlns:p14="http://schemas.microsoft.com/office/powerpoint/2010/main" val="2180051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CB3CBB7-1F16-7ED9-C675-9F01196BF731}"/>
              </a:ext>
            </a:extLst>
          </p:cNvPr>
          <p:cNvSpPr/>
          <p:nvPr/>
        </p:nvSpPr>
        <p:spPr>
          <a:xfrm>
            <a:off x="-482379" y="-439878"/>
            <a:ext cx="13042457" cy="7953554"/>
          </a:xfrm>
          <a:prstGeom prst="rect">
            <a:avLst/>
          </a:prstGeom>
          <a:solidFill>
            <a:srgbClr val="7030A0">
              <a:alpha val="1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725439E-389A-3953-A4A8-3B16E5A5C0E4}"/>
              </a:ext>
            </a:extLst>
          </p:cNvPr>
          <p:cNvSpPr>
            <a:spLocks noGrp="1"/>
          </p:cNvSpPr>
          <p:nvPr>
            <p:ph type="title"/>
          </p:nvPr>
        </p:nvSpPr>
        <p:spPr>
          <a:xfrm>
            <a:off x="8149942" y="2924630"/>
            <a:ext cx="2995386" cy="402771"/>
          </a:xfrm>
        </p:spPr>
        <p:txBody>
          <a:bodyPr>
            <a:normAutofit/>
          </a:bodyPr>
          <a:lstStyle/>
          <a:p>
            <a:r>
              <a:rPr lang="en-US" sz="1600" dirty="0" err="1"/>
              <a:t>Gebruik</a:t>
            </a:r>
            <a:r>
              <a:rPr lang="en-US" sz="1600" dirty="0"/>
              <a:t> van </a:t>
            </a:r>
            <a:r>
              <a:rPr lang="en-US" sz="1600" b="1" dirty="0" err="1">
                <a:solidFill>
                  <a:srgbClr val="7030A0"/>
                </a:solidFill>
              </a:rPr>
              <a:t>primaire</a:t>
            </a:r>
            <a:r>
              <a:rPr lang="en-US" sz="1600" b="1" dirty="0">
                <a:solidFill>
                  <a:srgbClr val="7030A0"/>
                </a:solidFill>
              </a:rPr>
              <a:t> </a:t>
            </a:r>
            <a:r>
              <a:rPr lang="en-US" sz="1600" b="1" dirty="0" err="1">
                <a:solidFill>
                  <a:srgbClr val="7030A0"/>
                </a:solidFill>
              </a:rPr>
              <a:t>kleuren</a:t>
            </a:r>
            <a:r>
              <a:rPr lang="en-US" sz="1600" b="1" dirty="0">
                <a:solidFill>
                  <a:srgbClr val="7030A0"/>
                </a:solidFill>
              </a:rPr>
              <a:t> </a:t>
            </a:r>
          </a:p>
        </p:txBody>
      </p:sp>
      <p:pic>
        <p:nvPicPr>
          <p:cNvPr id="2050" name="Picture 2" descr="120 Best Post Modern Posters ideas | modern poster, postmodernism, vintage  posters">
            <a:extLst>
              <a:ext uri="{FF2B5EF4-FFF2-40B4-BE49-F238E27FC236}">
                <a16:creationId xmlns:a16="http://schemas.microsoft.com/office/drawing/2014/main" id="{B3AD4783-C241-4741-2F76-7858A6046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1256" y="682350"/>
            <a:ext cx="3611336" cy="54933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a:extLst>
              <a:ext uri="{FF2B5EF4-FFF2-40B4-BE49-F238E27FC236}">
                <a16:creationId xmlns:a16="http://schemas.microsoft.com/office/drawing/2014/main" id="{70282772-A554-9B48-8B94-5A1FC799CE23}"/>
              </a:ext>
            </a:extLst>
          </p:cNvPr>
          <p:cNvCxnSpPr/>
          <p:nvPr/>
        </p:nvCxnSpPr>
        <p:spPr>
          <a:xfrm flipH="1">
            <a:off x="7753350" y="3308350"/>
            <a:ext cx="863942" cy="0"/>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8" name="Left Bracket 7">
            <a:extLst>
              <a:ext uri="{FF2B5EF4-FFF2-40B4-BE49-F238E27FC236}">
                <a16:creationId xmlns:a16="http://schemas.microsoft.com/office/drawing/2014/main" id="{C7AF4C27-ADE1-05B5-6B97-90A84CF15C4B}"/>
              </a:ext>
            </a:extLst>
          </p:cNvPr>
          <p:cNvSpPr/>
          <p:nvPr/>
        </p:nvSpPr>
        <p:spPr>
          <a:xfrm>
            <a:off x="3676650" y="1092200"/>
            <a:ext cx="196850" cy="1358900"/>
          </a:xfrm>
          <a:prstGeom prst="leftBracket">
            <a:avLst/>
          </a:prstGeom>
          <a:ln w="28575">
            <a:solidFill>
              <a:srgbClr val="7030A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79D915BE-F50C-C48A-3DFD-1A3393AA83B6}"/>
              </a:ext>
            </a:extLst>
          </p:cNvPr>
          <p:cNvSpPr txBox="1"/>
          <p:nvPr/>
        </p:nvSpPr>
        <p:spPr>
          <a:xfrm>
            <a:off x="2262869" y="1092200"/>
            <a:ext cx="1616075" cy="1323439"/>
          </a:xfrm>
          <a:prstGeom prst="rect">
            <a:avLst/>
          </a:prstGeom>
          <a:noFill/>
        </p:spPr>
        <p:txBody>
          <a:bodyPr wrap="square" rtlCol="0">
            <a:spAutoFit/>
          </a:bodyPr>
          <a:lstStyle/>
          <a:p>
            <a:r>
              <a:rPr lang="en-US" sz="1600" b="1" dirty="0" err="1">
                <a:solidFill>
                  <a:srgbClr val="7030A0"/>
                </a:solidFill>
              </a:rPr>
              <a:t>Ritme</a:t>
            </a:r>
            <a:r>
              <a:rPr lang="en-US" sz="1600" b="1" dirty="0">
                <a:solidFill>
                  <a:srgbClr val="7030A0"/>
                </a:solidFill>
              </a:rPr>
              <a:t>: </a:t>
            </a:r>
            <a:r>
              <a:rPr lang="en-US" sz="1600" dirty="0" err="1"/>
              <a:t>herhaling</a:t>
            </a:r>
            <a:r>
              <a:rPr lang="en-US" sz="1600" dirty="0"/>
              <a:t> van de </a:t>
            </a:r>
            <a:r>
              <a:rPr lang="en-US" sz="1600" b="1" dirty="0" err="1">
                <a:solidFill>
                  <a:srgbClr val="7030A0"/>
                </a:solidFill>
              </a:rPr>
              <a:t>punten</a:t>
            </a:r>
            <a:r>
              <a:rPr lang="en-US" sz="1600" b="1" dirty="0">
                <a:solidFill>
                  <a:srgbClr val="7030A0"/>
                </a:solidFill>
              </a:rPr>
              <a:t>, </a:t>
            </a:r>
            <a:r>
              <a:rPr lang="en-US" sz="1600" b="1" dirty="0" err="1">
                <a:solidFill>
                  <a:srgbClr val="7030A0"/>
                </a:solidFill>
              </a:rPr>
              <a:t>lijnen</a:t>
            </a:r>
            <a:r>
              <a:rPr lang="en-US" sz="1600" b="1" dirty="0">
                <a:solidFill>
                  <a:srgbClr val="7030A0"/>
                </a:solidFill>
              </a:rPr>
              <a:t> </a:t>
            </a:r>
            <a:r>
              <a:rPr lang="en-US" sz="1600" b="1" dirty="0" err="1">
                <a:solidFill>
                  <a:srgbClr val="7030A0"/>
                </a:solidFill>
              </a:rPr>
              <a:t>en</a:t>
            </a:r>
            <a:r>
              <a:rPr lang="en-US" sz="1600" b="1" dirty="0">
                <a:solidFill>
                  <a:srgbClr val="7030A0"/>
                </a:solidFill>
              </a:rPr>
              <a:t> </a:t>
            </a:r>
            <a:r>
              <a:rPr lang="en-US" sz="1600" b="1" dirty="0" err="1">
                <a:solidFill>
                  <a:srgbClr val="7030A0"/>
                </a:solidFill>
              </a:rPr>
              <a:t>vlakken</a:t>
            </a:r>
            <a:r>
              <a:rPr lang="en-US" sz="1600" dirty="0"/>
              <a:t>.</a:t>
            </a:r>
          </a:p>
        </p:txBody>
      </p:sp>
      <p:cxnSp>
        <p:nvCxnSpPr>
          <p:cNvPr id="11" name="Straight Arrow Connector 10">
            <a:extLst>
              <a:ext uri="{FF2B5EF4-FFF2-40B4-BE49-F238E27FC236}">
                <a16:creationId xmlns:a16="http://schemas.microsoft.com/office/drawing/2014/main" id="{A7ECBC0C-F66D-6D90-15F8-1EF5D8EEC027}"/>
              </a:ext>
            </a:extLst>
          </p:cNvPr>
          <p:cNvCxnSpPr/>
          <p:nvPr/>
        </p:nvCxnSpPr>
        <p:spPr>
          <a:xfrm flipH="1">
            <a:off x="7823200" y="5461000"/>
            <a:ext cx="794092" cy="0"/>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7EC324FE-8D04-41D5-5FDF-53822A1822FF}"/>
              </a:ext>
            </a:extLst>
          </p:cNvPr>
          <p:cNvSpPr txBox="1"/>
          <p:nvPr/>
        </p:nvSpPr>
        <p:spPr>
          <a:xfrm>
            <a:off x="8667750" y="4922391"/>
            <a:ext cx="1670631" cy="1077218"/>
          </a:xfrm>
          <a:prstGeom prst="rect">
            <a:avLst/>
          </a:prstGeom>
          <a:noFill/>
        </p:spPr>
        <p:txBody>
          <a:bodyPr wrap="square" rtlCol="0">
            <a:spAutoFit/>
          </a:bodyPr>
          <a:lstStyle/>
          <a:p>
            <a:r>
              <a:rPr lang="en-US" sz="1600" b="1" dirty="0">
                <a:solidFill>
                  <a:srgbClr val="7030A0"/>
                </a:solidFill>
              </a:rPr>
              <a:t>Contrast</a:t>
            </a:r>
            <a:r>
              <a:rPr lang="en-US" sz="1600" dirty="0"/>
              <a:t> </a:t>
            </a:r>
            <a:r>
              <a:rPr lang="en-US" sz="1600" dirty="0" err="1"/>
              <a:t>tussen</a:t>
            </a:r>
            <a:r>
              <a:rPr lang="en-US" sz="1600" dirty="0"/>
              <a:t> de </a:t>
            </a:r>
            <a:r>
              <a:rPr lang="en-US" sz="1600" dirty="0" err="1"/>
              <a:t>persoon</a:t>
            </a:r>
            <a:r>
              <a:rPr lang="en-US" sz="1600" dirty="0"/>
              <a:t> </a:t>
            </a:r>
            <a:r>
              <a:rPr lang="en-US" sz="1600" dirty="0" err="1"/>
              <a:t>en</a:t>
            </a:r>
            <a:r>
              <a:rPr lang="en-US" sz="1600" dirty="0"/>
              <a:t> </a:t>
            </a:r>
            <a:r>
              <a:rPr lang="en-US" sz="1600" dirty="0" err="1"/>
              <a:t>achtergrond</a:t>
            </a:r>
            <a:r>
              <a:rPr lang="en-US" sz="1600" dirty="0"/>
              <a:t> (</a:t>
            </a:r>
            <a:r>
              <a:rPr lang="en-US" sz="1600" dirty="0" err="1"/>
              <a:t>zwart</a:t>
            </a:r>
            <a:r>
              <a:rPr lang="en-US" sz="1600" dirty="0"/>
              <a:t> </a:t>
            </a:r>
            <a:r>
              <a:rPr lang="en-US" sz="1600" dirty="0" err="1"/>
              <a:t>en</a:t>
            </a:r>
            <a:r>
              <a:rPr lang="en-US" sz="1600" dirty="0"/>
              <a:t> </a:t>
            </a:r>
            <a:r>
              <a:rPr lang="en-US" sz="1600" dirty="0" err="1"/>
              <a:t>geel</a:t>
            </a:r>
            <a:r>
              <a:rPr lang="en-US" sz="1600" dirty="0"/>
              <a:t>)</a:t>
            </a:r>
          </a:p>
        </p:txBody>
      </p:sp>
      <p:cxnSp>
        <p:nvCxnSpPr>
          <p:cNvPr id="14" name="Straight Arrow Connector 13">
            <a:extLst>
              <a:ext uri="{FF2B5EF4-FFF2-40B4-BE49-F238E27FC236}">
                <a16:creationId xmlns:a16="http://schemas.microsoft.com/office/drawing/2014/main" id="{F37A829B-A291-31CF-31B3-BA6D9444E592}"/>
              </a:ext>
            </a:extLst>
          </p:cNvPr>
          <p:cNvCxnSpPr>
            <a:cxnSpLocks/>
          </p:cNvCxnSpPr>
          <p:nvPr/>
        </p:nvCxnSpPr>
        <p:spPr>
          <a:xfrm>
            <a:off x="3289300" y="5295900"/>
            <a:ext cx="946150" cy="0"/>
          </a:xfrm>
          <a:prstGeom prst="straightConnector1">
            <a:avLst/>
          </a:prstGeom>
          <a:ln w="3810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C8DFB3A-2111-F9DB-1778-B07F3A2F13E9}"/>
              </a:ext>
            </a:extLst>
          </p:cNvPr>
          <p:cNvSpPr txBox="1"/>
          <p:nvPr/>
        </p:nvSpPr>
        <p:spPr>
          <a:xfrm>
            <a:off x="2165057" y="4707731"/>
            <a:ext cx="1994481" cy="584775"/>
          </a:xfrm>
          <a:prstGeom prst="rect">
            <a:avLst/>
          </a:prstGeom>
          <a:noFill/>
        </p:spPr>
        <p:txBody>
          <a:bodyPr wrap="square" rtlCol="0">
            <a:spAutoFit/>
          </a:bodyPr>
          <a:lstStyle/>
          <a:p>
            <a:r>
              <a:rPr lang="en-US" sz="1600" b="1" dirty="0">
                <a:solidFill>
                  <a:srgbClr val="7030A0"/>
                </a:solidFill>
              </a:rPr>
              <a:t>Wet van </a:t>
            </a:r>
            <a:r>
              <a:rPr lang="en-US" sz="1600" b="1" dirty="0" err="1">
                <a:solidFill>
                  <a:srgbClr val="7030A0"/>
                </a:solidFill>
              </a:rPr>
              <a:t>gelijke</a:t>
            </a:r>
            <a:r>
              <a:rPr lang="en-US" sz="1600" b="1" dirty="0">
                <a:solidFill>
                  <a:srgbClr val="7030A0"/>
                </a:solidFill>
              </a:rPr>
              <a:t> </a:t>
            </a:r>
            <a:r>
              <a:rPr lang="en-US" sz="1600" b="1" dirty="0" err="1">
                <a:solidFill>
                  <a:srgbClr val="7030A0"/>
                </a:solidFill>
              </a:rPr>
              <a:t>achtergronden</a:t>
            </a:r>
            <a:endParaRPr lang="en-US" sz="1600" b="1" dirty="0">
              <a:solidFill>
                <a:srgbClr val="7030A0"/>
              </a:solidFill>
            </a:endParaRPr>
          </a:p>
        </p:txBody>
      </p:sp>
    </p:spTree>
    <p:extLst>
      <p:ext uri="{BB962C8B-B14F-4D97-AF65-F5344CB8AC3E}">
        <p14:creationId xmlns:p14="http://schemas.microsoft.com/office/powerpoint/2010/main" val="31041535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286</TotalTime>
  <Words>449</Words>
  <Application>Microsoft Office PowerPoint</Application>
  <PresentationFormat>Widescreen</PresentationFormat>
  <Paragraphs>31</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Bahnschrift Condensed</vt:lpstr>
      <vt:lpstr>Office Theme</vt:lpstr>
      <vt:lpstr>Datapunt 1C </vt:lpstr>
      <vt:lpstr>Feedback op presentatie</vt:lpstr>
      <vt:lpstr>Onderzoek en bronnen</vt:lpstr>
      <vt:lpstr>Toetsresultaat     Verbeterplan </vt:lpstr>
      <vt:lpstr>PowerPoint Presentation</vt:lpstr>
      <vt:lpstr>Gebruik van primaire kleuren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Emilie Ossais</dc:creator>
  <cp:lastModifiedBy>Emilie Ossais</cp:lastModifiedBy>
  <cp:revision>1</cp:revision>
  <dcterms:created xsi:type="dcterms:W3CDTF">2024-10-10T09:28:41Z</dcterms:created>
  <dcterms:modified xsi:type="dcterms:W3CDTF">2024-10-10T14:15:19Z</dcterms:modified>
</cp:coreProperties>
</file>